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65441" autoAdjust="0"/>
    <p:restoredTop sz="86477" autoAdjust="0"/>
  </p:normalViewPr>
  <p:slideViewPr>
    <p:cSldViewPr>
      <p:cViewPr varScale="1">
        <p:scale>
          <a:sx n="74" d="100"/>
          <a:sy n="74" d="100"/>
        </p:scale>
        <p:origin x="-17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875CE0-A3FA-43D2-8CB8-7593654D2845}" type="datetimeFigureOut">
              <a:rPr lang="ar-IQ" smtClean="0"/>
              <a:t>13/07/1442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0307AD0-419A-4648-BD57-4F5F2AF9681D}" type="slidenum">
              <a:rPr lang="ar-IQ" smtClean="0"/>
              <a:t>‹#›</a:t>
            </a:fld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dirty="0">
                <a:solidFill>
                  <a:srgbClr val="FF0000"/>
                </a:solidFill>
              </a:rPr>
              <a:t>عناصر </a:t>
            </a:r>
            <a:r>
              <a:rPr lang="ar-IQ" dirty="0" smtClean="0">
                <a:solidFill>
                  <a:srgbClr val="FF0000"/>
                </a:solidFill>
              </a:rPr>
              <a:t>المعرفة عند </a:t>
            </a:r>
            <a:r>
              <a:rPr lang="ar-IQ" dirty="0" err="1">
                <a:solidFill>
                  <a:srgbClr val="FF0000"/>
                </a:solidFill>
              </a:rPr>
              <a:t>كانط</a:t>
            </a:r>
            <a:r>
              <a:rPr lang="ar-IQ" dirty="0">
                <a:solidFill>
                  <a:srgbClr val="FF0000"/>
                </a:solidFill>
              </a:rPr>
              <a:t>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440160"/>
          </a:xfrm>
        </p:spPr>
        <p:txBody>
          <a:bodyPr>
            <a:noAutofit/>
          </a:bodyPr>
          <a:lstStyle/>
          <a:p>
            <a:r>
              <a:rPr lang="ar-IQ" dirty="0" smtClean="0">
                <a:solidFill>
                  <a:srgbClr val="002060"/>
                </a:solidFill>
              </a:rPr>
              <a:t>جامعة البصرة / كلية الآداب / قسم الفلسفة</a:t>
            </a:r>
          </a:p>
          <a:p>
            <a:r>
              <a:rPr lang="ar-IQ" dirty="0" smtClean="0">
                <a:solidFill>
                  <a:srgbClr val="002060"/>
                </a:solidFill>
              </a:rPr>
              <a:t>الفلسفة الحديثة / المرحلة الثالثة</a:t>
            </a:r>
          </a:p>
          <a:p>
            <a:r>
              <a:rPr lang="ar-IQ" dirty="0" err="1" smtClean="0">
                <a:solidFill>
                  <a:srgbClr val="002060"/>
                </a:solidFill>
              </a:rPr>
              <a:t>م.م</a:t>
            </a:r>
            <a:r>
              <a:rPr lang="ar-IQ" dirty="0">
                <a:solidFill>
                  <a:srgbClr val="002060"/>
                </a:solidFill>
              </a:rPr>
              <a:t>.</a:t>
            </a:r>
            <a:r>
              <a:rPr lang="ar-IQ" dirty="0" smtClean="0">
                <a:solidFill>
                  <a:srgbClr val="002060"/>
                </a:solidFill>
              </a:rPr>
              <a:t> غيداء حبيب علي</a:t>
            </a:r>
            <a:endParaRPr lang="ar-IQ" dirty="0">
              <a:solidFill>
                <a:srgbClr val="002060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0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2"/>
    </mc:Choice>
    <mc:Fallback>
      <p:transition spd="slow" advTm="3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ar-IQ" sz="3200" dirty="0"/>
              <a:t>تتألف المعرفة من عنصرين هما (المادة و الصورة) فلا توجد المادة في الفكر بدون الصورة كما لا يكون للصورة وحدها اي معنى لان وظيفتها الاتحاد بالمادة والمادة هي موضوع الحدس الحسي وليس لنا </a:t>
            </a:r>
            <a:r>
              <a:rPr lang="ar-IQ" sz="3200" dirty="0" smtClean="0"/>
              <a:t>حدس سواه </a:t>
            </a:r>
            <a:r>
              <a:rPr lang="ar-IQ" sz="3200" dirty="0"/>
              <a:t>والصورة رابطة في الفكر فهي تسمح بتركيب حكم كلي ضروري لأنها أولية.</a:t>
            </a:r>
            <a:endParaRPr lang="en-US" sz="3200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71600" y="980728"/>
            <a:ext cx="6400800" cy="1000472"/>
          </a:xfrm>
        </p:spPr>
        <p:txBody>
          <a:bodyPr>
            <a:noAutofit/>
          </a:bodyPr>
          <a:lstStyle/>
          <a:p>
            <a:r>
              <a:rPr lang="ar-IQ" sz="1800" dirty="0">
                <a:solidFill>
                  <a:srgbClr val="FF0000"/>
                </a:solidFill>
              </a:rPr>
              <a:t>عناصر المعرفة عند </a:t>
            </a:r>
            <a:r>
              <a:rPr lang="ar-IQ" sz="1800" dirty="0" err="1">
                <a:solidFill>
                  <a:srgbClr val="FF0000"/>
                </a:solidFill>
              </a:rPr>
              <a:t>كانط</a:t>
            </a:r>
            <a:r>
              <a:rPr lang="ar-IQ" sz="1800" dirty="0">
                <a:solidFill>
                  <a:srgbClr val="FF0000"/>
                </a:solidFill>
              </a:rPr>
              <a:t> :</a:t>
            </a:r>
            <a:endParaRPr lang="en-US" sz="1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87"/>
    </mc:Choice>
    <mc:Fallback>
      <p:transition spd="slow" advTm="4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9552" y="2636912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IQ" sz="3200" dirty="0"/>
              <a:t>ومادة الفكر هي وجوده الخارجي </a:t>
            </a:r>
            <a:r>
              <a:rPr lang="ar-IQ" sz="3200" dirty="0" smtClean="0"/>
              <a:t>، </a:t>
            </a:r>
            <a:r>
              <a:rPr lang="ar-IQ" sz="3200" dirty="0" err="1"/>
              <a:t>وكانط</a:t>
            </a:r>
            <a:r>
              <a:rPr lang="ar-IQ" sz="3200" dirty="0"/>
              <a:t> لا يتابع موقف التصورية المطلقة في إنكار هذا الوجود أو التشكك فيه حيث رأى البعض أن </a:t>
            </a:r>
            <a:r>
              <a:rPr lang="ar-IQ" sz="3200" dirty="0" err="1"/>
              <a:t>كانط</a:t>
            </a:r>
            <a:r>
              <a:rPr lang="ar-IQ" sz="3200" dirty="0"/>
              <a:t> تصوري مطلق ولهذا حاول أن يوضح رأيه منتقدا ً التصورية المطلقة ، حيث يُصرح بأن </a:t>
            </a:r>
            <a:r>
              <a:rPr lang="ar-IQ" sz="3200" dirty="0" err="1"/>
              <a:t>الأحساس</a:t>
            </a:r>
            <a:r>
              <a:rPr lang="ar-IQ" sz="3200" dirty="0"/>
              <a:t> </a:t>
            </a:r>
            <a:r>
              <a:rPr lang="ar-IQ" sz="3200" dirty="0" err="1"/>
              <a:t>أنفعال</a:t>
            </a:r>
            <a:r>
              <a:rPr lang="ar-IQ" sz="3200" dirty="0"/>
              <a:t> و أن التخيل فعل ، فعندما أحس نفسي منفعلا ً فيجب أن أعتبر نفسي خاضع لتفسير شيء فعال ، إلا أنه يصرح كذلك أننا لا نُدرك من الشيء إلا </a:t>
            </a:r>
            <a:r>
              <a:rPr lang="ar-IQ" sz="3200" dirty="0" err="1"/>
              <a:t>أنفعالنا</a:t>
            </a:r>
            <a:r>
              <a:rPr lang="ar-IQ" sz="3200" dirty="0"/>
              <a:t> به.</a:t>
            </a:r>
            <a:endParaRPr lang="en-US" sz="32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2"/>
    </mc:Choice>
    <mc:Fallback>
      <p:transition spd="slow" advTm="5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ar-IQ" sz="2800" dirty="0"/>
              <a:t>وهذا يعني أنه يأخذ بنصف تصورية ويرى أن مهمة النقد (نقد المعرفة) تنحصر في توضيح ما يأتي من العالم الخارجي وما يُضفيه الفكر من عنده.</a:t>
            </a:r>
            <a:endParaRPr lang="en-US" sz="2800" dirty="0"/>
          </a:p>
          <a:p>
            <a:pPr algn="just"/>
            <a:r>
              <a:rPr lang="ar-IQ" sz="2800" dirty="0"/>
              <a:t>بمعنى أن </a:t>
            </a:r>
            <a:r>
              <a:rPr lang="ar-IQ" sz="2800" dirty="0" err="1"/>
              <a:t>كانط</a:t>
            </a:r>
            <a:r>
              <a:rPr lang="ar-IQ" sz="2800" dirty="0"/>
              <a:t> لا يُنكر أهمية أو وجود العالم الخارجي . بالنسبة للمثالية </a:t>
            </a:r>
            <a:r>
              <a:rPr lang="ar-IQ" sz="2800" dirty="0" err="1"/>
              <a:t>فانها</a:t>
            </a:r>
            <a:r>
              <a:rPr lang="ar-IQ" sz="2800" dirty="0"/>
              <a:t> تعني أن كل ما موجود هو فكر ، فتربط بين الموجودات في العالم الخارجي والذات المفكرة هي التي تحدد الوجود الخارجي وبدونها فالعالم الخارجي غير موجود . أما </a:t>
            </a:r>
            <a:r>
              <a:rPr lang="ar-IQ" sz="2800" dirty="0" err="1"/>
              <a:t>كانط</a:t>
            </a:r>
            <a:r>
              <a:rPr lang="ar-IQ" sz="2800" dirty="0"/>
              <a:t> فيرى أن الذات موجودة والعالم الخارجي موجود إلا أنها لا تُدرك إلا ما ننفعل به وحقيقة الموجودات الخارجية لا تعرفها الذات . مثلا ً (الشجرة فلا تعرف الذات منها سوى لونها وشكلها ) اما ماهي في ذاتها فلا تعرفها.</a:t>
            </a:r>
            <a:endParaRPr lang="en-US" sz="2800" dirty="0"/>
          </a:p>
          <a:p>
            <a:pPr algn="just"/>
            <a:endParaRPr lang="ar-IQ" sz="2800" dirty="0">
              <a:solidFill>
                <a:schemeClr val="tx2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98"/>
    </mc:Choice>
    <mc:Fallback>
      <p:transition spd="slow" advTm="8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7419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ar-IQ" dirty="0"/>
              <a:t>وما يُضفيه الفكر أي الصورة في المعرفة يسميه </a:t>
            </a:r>
            <a:r>
              <a:rPr lang="ar-IQ" dirty="0" err="1"/>
              <a:t>كانط</a:t>
            </a:r>
            <a:r>
              <a:rPr lang="ar-IQ" dirty="0"/>
              <a:t> </a:t>
            </a:r>
            <a:r>
              <a:rPr lang="ar-IQ" dirty="0" err="1"/>
              <a:t>بالترنسندنتال</a:t>
            </a:r>
            <a:r>
              <a:rPr lang="ar-IQ" dirty="0"/>
              <a:t> (</a:t>
            </a:r>
            <a:r>
              <a:rPr lang="en-US" dirty="0"/>
              <a:t>Transcendental</a:t>
            </a:r>
            <a:r>
              <a:rPr lang="ar-IQ" dirty="0"/>
              <a:t>) ويعرفه : أنه معنى أو مبدأ ذاتي للفكر متقدم على التجربة تقدما ً منطقيا ً ووظيفته جعل التجربة ممكنة ، أي تركيب موضوعات محسوسة و أحكام كلية .</a:t>
            </a:r>
            <a:endParaRPr lang="en-US" dirty="0"/>
          </a:p>
          <a:p>
            <a:pPr algn="just"/>
            <a:r>
              <a:rPr lang="ar-IQ" dirty="0"/>
              <a:t>وعندما يُطبق على مفاهيم خارج نطاق وحدود التجربة يتخذ هذا المصطلح شكلا ً آخر هو </a:t>
            </a:r>
            <a:r>
              <a:rPr lang="ar-IQ" dirty="0" err="1"/>
              <a:t>الترنسندنت</a:t>
            </a:r>
            <a:r>
              <a:rPr lang="ar-IQ" dirty="0"/>
              <a:t> (</a:t>
            </a:r>
            <a:r>
              <a:rPr lang="en-US" dirty="0"/>
              <a:t>Transcendent</a:t>
            </a:r>
            <a:r>
              <a:rPr lang="ar-IQ" dirty="0"/>
              <a:t>) ويترجم الى المتعالي ، فيكون المصطلح الاول </a:t>
            </a:r>
            <a:r>
              <a:rPr lang="ar-IQ" dirty="0" err="1"/>
              <a:t>ترنسندنتال</a:t>
            </a:r>
            <a:r>
              <a:rPr lang="ar-IQ" dirty="0"/>
              <a:t> معناه السابق على التجربة وشرط امكان قيامها ، </a:t>
            </a:r>
            <a:r>
              <a:rPr lang="ar-IQ" dirty="0" err="1"/>
              <a:t>والترنسندنت</a:t>
            </a:r>
            <a:r>
              <a:rPr lang="ar-IQ" dirty="0"/>
              <a:t> هو المتعال أي ما يتجاوز حدود التجربة.</a:t>
            </a:r>
            <a:endParaRPr lang="en-US" dirty="0"/>
          </a:p>
          <a:p>
            <a:pPr algn="just"/>
            <a:r>
              <a:rPr lang="ar-IQ" dirty="0" err="1"/>
              <a:t>وكانط</a:t>
            </a:r>
            <a:r>
              <a:rPr lang="ar-IQ" dirty="0"/>
              <a:t> يسمي مذهبه بالتصورية الذاتية تمييزا ً له عن التصورية المثالية او المطلقة.</a:t>
            </a:r>
            <a:endParaRPr lang="en-US" dirty="0"/>
          </a:p>
          <a:p>
            <a:pPr algn="just"/>
            <a:r>
              <a:rPr lang="ar-IQ" dirty="0"/>
              <a:t>ويقسم </a:t>
            </a:r>
            <a:r>
              <a:rPr lang="ar-IQ" dirty="0" err="1"/>
              <a:t>كانط</a:t>
            </a:r>
            <a:r>
              <a:rPr lang="ar-IQ" dirty="0"/>
              <a:t> القوى الفكرية إلى ثلاث أقسام هي : الحساسية الصورية  ، والفهم الصوري والنطق </a:t>
            </a:r>
            <a:r>
              <a:rPr lang="ar-IQ" dirty="0" smtClean="0"/>
              <a:t>).</a:t>
            </a:r>
            <a:endParaRPr lang="en-US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41"/>
    </mc:Choice>
    <mc:Fallback>
      <p:transition spd="slow" advTm="8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77337" y="783868"/>
            <a:ext cx="8229600" cy="6074132"/>
          </a:xfr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ar-IQ" dirty="0">
                <a:solidFill>
                  <a:schemeClr val="tx1"/>
                </a:solidFill>
              </a:rPr>
              <a:t>يقسم </a:t>
            </a:r>
            <a:r>
              <a:rPr lang="ar-IQ" dirty="0" err="1">
                <a:solidFill>
                  <a:schemeClr val="tx1"/>
                </a:solidFill>
              </a:rPr>
              <a:t>كانط</a:t>
            </a:r>
            <a:r>
              <a:rPr lang="ar-IQ" dirty="0">
                <a:solidFill>
                  <a:schemeClr val="tx1"/>
                </a:solidFill>
              </a:rPr>
              <a:t> قوانا الفكرية الى ثلاث قوى وهي جميعها تحاول أن ترد الفكر إلى الوحدة و ذلك لغرض تحقيق صورة متجانسة للصور التي تحصل عليها كل قوة من قوانا كما وضعها </a:t>
            </a:r>
            <a:r>
              <a:rPr lang="ar-IQ" dirty="0" err="1">
                <a:solidFill>
                  <a:schemeClr val="tx1"/>
                </a:solidFill>
              </a:rPr>
              <a:t>كانط</a:t>
            </a:r>
            <a:r>
              <a:rPr lang="ar-IQ" dirty="0">
                <a:solidFill>
                  <a:schemeClr val="tx1"/>
                </a:solidFill>
              </a:rPr>
              <a:t> ، و أول هذه القوى هي :-</a:t>
            </a:r>
            <a:endParaRPr lang="en-US" dirty="0">
              <a:solidFill>
                <a:schemeClr val="tx1"/>
              </a:solidFill>
            </a:endParaRPr>
          </a:p>
          <a:p>
            <a:pPr lvl="0" algn="just"/>
            <a:r>
              <a:rPr lang="ar-IQ" dirty="0">
                <a:solidFill>
                  <a:schemeClr val="tx1"/>
                </a:solidFill>
              </a:rPr>
              <a:t>الحاسة الصورية :- أو كما يُسميها </a:t>
            </a:r>
            <a:r>
              <a:rPr lang="ar-IQ" dirty="0" err="1">
                <a:solidFill>
                  <a:schemeClr val="tx1"/>
                </a:solidFill>
              </a:rPr>
              <a:t>كانط</a:t>
            </a:r>
            <a:r>
              <a:rPr lang="ar-IQ" dirty="0">
                <a:solidFill>
                  <a:schemeClr val="tx1"/>
                </a:solidFill>
              </a:rPr>
              <a:t> (الحساسية الصورية) لأنها لا ترتبط فقط </a:t>
            </a:r>
            <a:r>
              <a:rPr lang="ar-IQ" dirty="0" err="1">
                <a:solidFill>
                  <a:schemeClr val="tx1"/>
                </a:solidFill>
              </a:rPr>
              <a:t>بالأحساس</a:t>
            </a:r>
            <a:r>
              <a:rPr lang="ar-IQ" dirty="0">
                <a:solidFill>
                  <a:schemeClr val="tx1"/>
                </a:solidFill>
              </a:rPr>
              <a:t> الظاهري بل ترتبط أيضا ً بما هو باطني بالوعي بتلك الحاسة وأدراكها. والحساسية الصورية تختلف عن الحاسة التجريبية ، التي تُقبل من خارج مادة </a:t>
            </a:r>
            <a:r>
              <a:rPr lang="ar-IQ" dirty="0" err="1">
                <a:solidFill>
                  <a:schemeClr val="tx1"/>
                </a:solidFill>
              </a:rPr>
              <a:t>الأحساس</a:t>
            </a:r>
            <a:r>
              <a:rPr lang="ar-IQ" dirty="0">
                <a:solidFill>
                  <a:schemeClr val="tx1"/>
                </a:solidFill>
              </a:rPr>
              <a:t> فهي كيفية صرفة مثل (اللون ، الصلابة ، الطعم ، الرائحة ، الحرارة ، البرودة) التي ندركها في المكان والزمان ، يعني أن المكان والزمان صورتان ذاتيتان تُضفيها الحساسية الصورية على مدركاتنا الحسية التجريبية فترتبها في علاقات ، </a:t>
            </a:r>
            <a:r>
              <a:rPr lang="ar-IQ" dirty="0" err="1">
                <a:solidFill>
                  <a:schemeClr val="tx1"/>
                </a:solidFill>
              </a:rPr>
              <a:t>حيازا</a:t>
            </a:r>
            <a:r>
              <a:rPr lang="ar-IQ" dirty="0">
                <a:solidFill>
                  <a:schemeClr val="tx1"/>
                </a:solidFill>
              </a:rPr>
              <a:t> ً في المكان ، وتعاقب في الزمان ، أي أن المكان والزمان هما اللذان يحفظان وجود الموجودات الحسية ، ويُثبتان وجودها، </a:t>
            </a:r>
            <a:r>
              <a:rPr lang="ar-IQ" dirty="0" err="1">
                <a:solidFill>
                  <a:schemeClr val="tx1"/>
                </a:solidFill>
              </a:rPr>
              <a:t>بأعتبارها</a:t>
            </a:r>
            <a:r>
              <a:rPr lang="ar-IQ" dirty="0">
                <a:solidFill>
                  <a:schemeClr val="tx1"/>
                </a:solidFill>
              </a:rPr>
              <a:t> تشغل حيزا ً بالمكان ، </a:t>
            </a:r>
            <a:r>
              <a:rPr lang="ar-IQ" dirty="0" err="1">
                <a:solidFill>
                  <a:schemeClr val="tx1"/>
                </a:solidFill>
              </a:rPr>
              <a:t>وبأعتبارها</a:t>
            </a:r>
            <a:r>
              <a:rPr lang="ar-IQ" dirty="0">
                <a:solidFill>
                  <a:schemeClr val="tx1"/>
                </a:solidFill>
              </a:rPr>
              <a:t> تتعاقب وتتكرر بالزمان . فالمكان والزمان يُدركان بالذهن تصوره ، أي أن المكان صور أولية ترجع إلى قوة الحساسية الظاهرة التي تشمل حواسنا الخمس. والزمان صورة أولية ترجع إلى قوة الحساسية الباطنية بصفة مباشرة ، وإلى قوة الحساسية الظاهرة بصفة غير مباشرة من حيث أن كل أحساس هو حدث نفسي له موضعه من الزمان.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355976" y="260648"/>
            <a:ext cx="4248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2800" b="1" dirty="0"/>
              <a:t>تقسيم القوى الفكرية عند </a:t>
            </a:r>
            <a:r>
              <a:rPr lang="ar-IQ" sz="2800" b="1" dirty="0" err="1"/>
              <a:t>كانط</a:t>
            </a:r>
            <a:r>
              <a:rPr lang="ar-IQ" sz="2800" b="1" dirty="0"/>
              <a:t>:</a:t>
            </a:r>
            <a:endParaRPr lang="en-US" sz="2800" b="1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95"/>
    </mc:Choice>
    <mc:Fallback>
      <p:transition spd="slow" advTm="12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just"/>
            <a:r>
              <a:rPr lang="ar-IQ" dirty="0">
                <a:solidFill>
                  <a:schemeClr val="tx1"/>
                </a:solidFill>
              </a:rPr>
              <a:t>الفهم الصوري (ترتيب وتنظيم) : - وهو غير الفهم المنطقي الذي لا ينظر إلا إلى النسب القائمة على مبدأين هما الذاتية وعدم التناقض في الاحكام التحليلية فهذه النسب تتناول الممكن فقط ، وهناك موجود بالفعل وله نسب خاصة به فهذه النسب يفهمها الفهم الصوري بين مدركات الحساسية. فيؤلف أحكاما ً كلية ضرورية ، فيجعل العلم الطبيعي ممكنا ً ، أي أن الفهم الصوري يكون أحكاما ً كلية وضرورية على مدركات الحساسية الصورية. وهذا يعني أن القوى الأولى تدرك الموجودات في المكان والزمان ، والقوى الثانية تصدر أحكاما ً حولها.</a:t>
            </a:r>
            <a:endParaRPr lang="en-US" dirty="0">
              <a:solidFill>
                <a:schemeClr val="tx1"/>
              </a:solidFill>
            </a:endParaRPr>
          </a:p>
          <a:p>
            <a:pPr lvl="0" algn="just"/>
            <a:r>
              <a:rPr lang="ar-IQ" dirty="0">
                <a:solidFill>
                  <a:schemeClr val="tx1"/>
                </a:solidFill>
              </a:rPr>
              <a:t>النطق (تساؤل) :- وهو الحاصل على ثلاث معاني يرد إليها جميع المعارف فيحقق الوحدة التامة في الفكر وهذه المعاني هي (العالم ، الله ، النفس). فالعالم يشمل جميع الظواهر الخارجية ، والنفس تشمل جميع الظواهر الداخلية ، أما الله فهو علة العالم والنفس ، أي موضوع الله والنفس والعالم هي موضوعات القوة الناطقة أو (العاقلة) وهذا يعني التساؤل أو السؤال حول العالم وموضوعاته المختلفة ، والنفس والله والصلة بين هذه الموضوعات الثلاث و أمكانية معرفتها هي ضمن سؤال القوة الناطقة او العاقلة ، فالعقل هو الذي يُثير الاسئلة.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38"/>
    </mc:Choice>
    <mc:Fallback>
      <p:transition spd="slow" advTm="16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شكل موجة">
  <a:themeElements>
    <a:clrScheme name="شكل موجة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شكل موجة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كل موجة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208</TotalTime>
  <Words>780</Words>
  <Application>Microsoft Office PowerPoint</Application>
  <PresentationFormat>عرض على الشاشة (3:4)‏</PresentationFormat>
  <Paragraphs>18</Paragraphs>
  <Slides>7</Slides>
  <Notes>0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شكل موجة</vt:lpstr>
      <vt:lpstr>عناصر المعرفة عند كانط :</vt:lpstr>
      <vt:lpstr>عناصر المعرفة عند كانط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الفيلسوف الالماني إيمانوئيل كانت</dc:title>
  <dc:creator>sun</dc:creator>
  <cp:lastModifiedBy>Maher</cp:lastModifiedBy>
  <cp:revision>11</cp:revision>
  <dcterms:created xsi:type="dcterms:W3CDTF">2019-11-22T19:45:12Z</dcterms:created>
  <dcterms:modified xsi:type="dcterms:W3CDTF">2021-02-24T10:29:20Z</dcterms:modified>
</cp:coreProperties>
</file>